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Quattrocento Sans"/>
      <p:regular r:id="rId31"/>
      <p:bold r:id="rId32"/>
      <p:italic r:id="rId33"/>
      <p:bold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28">
          <p15:clr>
            <a:srgbClr val="A4A3A4"/>
          </p15:clr>
        </p15:guide>
        <p15:guide id="2" pos="3864">
          <p15:clr>
            <a:srgbClr val="A4A3A4"/>
          </p15:clr>
        </p15:guide>
        <p15:guide id="3" pos="7512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624">
          <p15:clr>
            <a:srgbClr val="A4A3A4"/>
          </p15:clr>
        </p15:guide>
        <p15:guide id="6" orient="horz" pos="40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28" orient="horz"/>
        <p:guide pos="3864"/>
        <p:guide pos="7512"/>
        <p:guide pos="144"/>
        <p:guide pos="624" orient="horz"/>
        <p:guide pos="405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4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7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6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9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3" name="Google Shape;93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7" name="Google Shape;127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84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84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  <a:defRPr b="0" i="0" sz="4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hyperlink" Target="https://nyc-traffic-accidents.github.io/" TargetMode="External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.cityofnewyork.us/Public-Safety/NYPD-Motor-Vehicle-Collisions/h9gi-nx95/data" TargetMode="External"/><Relationship Id="rId4" Type="http://schemas.openxmlformats.org/officeDocument/2006/relationships/hyperlink" Target="https://www1.nyc.gov/html/dot/html/about/datafeeds.shtml#vision" TargetMode="External"/><Relationship Id="rId5" Type="http://schemas.openxmlformats.org/officeDocument/2006/relationships/hyperlink" Target="http://transalt.org/downloads" TargetMode="External"/><Relationship Id="rId6" Type="http://schemas.openxmlformats.org/officeDocument/2006/relationships/hyperlink" Target="https://opendata.maryland.gov/Public-Safety/Maryland-Statewide-Vehicle-Crashes-CY2016-Quarter-/c6gu-mkb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FFFF"/>
            </a:gs>
            <a:gs pos="38000">
              <a:srgbClr val="FFFFFF"/>
            </a:gs>
            <a:gs pos="69000">
              <a:srgbClr val="FFFFCC"/>
            </a:gs>
            <a:gs pos="100000">
              <a:schemeClr val="accent5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746079" y="4277120"/>
            <a:ext cx="934666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3600">
                <a:solidFill>
                  <a:srgbClr val="00497E"/>
                </a:solidFill>
              </a:rPr>
              <a:t>Data Science Bootcamp</a:t>
            </a:r>
            <a:endParaRPr b="1" sz="3600">
              <a:solidFill>
                <a:srgbClr val="00497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3600">
                <a:solidFill>
                  <a:srgbClr val="00497E"/>
                </a:solidFill>
              </a:rPr>
              <a:t>Rutgers University</a:t>
            </a:r>
            <a:endParaRPr b="1" sz="3600">
              <a:solidFill>
                <a:srgbClr val="00497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4800"/>
              <a:buFont typeface="Century Gothic"/>
              <a:buNone/>
            </a:pPr>
            <a:r>
              <a:rPr b="1" lang="en-US" sz="3000">
                <a:solidFill>
                  <a:srgbClr val="00497E"/>
                </a:solidFill>
              </a:rPr>
              <a:t>Final Project May 2019</a:t>
            </a:r>
            <a:endParaRPr sz="3000">
              <a:solidFill>
                <a:srgbClr val="00497E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59602" y="416152"/>
            <a:ext cx="104244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400" u="none" cap="none" strike="noStrike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</a:rPr>
              <a:t>Traffic Accidents Analysis: </a:t>
            </a:r>
            <a:endParaRPr b="1" i="0" sz="4400" u="none" cap="none" strike="noStrike">
              <a:solidFill>
                <a:srgbClr val="0000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Contributing Factors </a:t>
            </a:r>
            <a:endParaRPr b="1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and Safety </a:t>
            </a:r>
            <a:endParaRPr b="1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t/>
            </a:r>
            <a:endParaRPr b="0" i="0" sz="3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-77029" y="888392"/>
            <a:ext cx="5305350" cy="4849927"/>
            <a:chOff x="133859" y="470230"/>
            <a:chExt cx="6590497" cy="6325717"/>
          </a:xfrm>
        </p:grpSpPr>
        <p:sp>
          <p:nvSpPr>
            <p:cNvPr id="166" name="Google Shape;166;p25"/>
            <p:cNvSpPr/>
            <p:nvPr/>
          </p:nvSpPr>
          <p:spPr>
            <a:xfrm rot="1196473">
              <a:off x="798062" y="1223066"/>
              <a:ext cx="5262091" cy="4820045"/>
            </a:xfrm>
            <a:prstGeom prst="irregularSeal2">
              <a:avLst/>
            </a:prstGeom>
            <a:gradFill>
              <a:gsLst>
                <a:gs pos="0">
                  <a:srgbClr val="FACB8A">
                    <a:alpha val="392"/>
                  </a:srgbClr>
                </a:gs>
                <a:gs pos="32000">
                  <a:srgbClr val="FACB8A">
                    <a:alpha val="392"/>
                  </a:srgbClr>
                </a:gs>
                <a:gs pos="100000">
                  <a:srgbClr val="F49F26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127000" rotWithShape="0" algn="ctr" dir="5400000" dist="25400">
                <a:srgbClr val="FBD8A6">
                  <a:alpha val="6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descr="Cycling" id="167" name="Google Shape;167;p25"/>
            <p:cNvPicPr preferRelativeResize="0"/>
            <p:nvPr/>
          </p:nvPicPr>
          <p:blipFill rotWithShape="1">
            <a:blip r:embed="rId3">
              <a:alphaModFix amt="85000"/>
            </a:blip>
            <a:srcRect b="0" l="0" r="0" t="0"/>
            <a:stretch/>
          </p:blipFill>
          <p:spPr>
            <a:xfrm>
              <a:off x="1458726" y="3458930"/>
              <a:ext cx="1318991" cy="131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68" name="Google Shape;168;p25"/>
            <p:cNvPicPr preferRelativeResize="0"/>
            <p:nvPr/>
          </p:nvPicPr>
          <p:blipFill rotWithShape="1">
            <a:blip r:embed="rId4">
              <a:alphaModFix amt="65000"/>
            </a:blip>
            <a:srcRect b="0" l="0" r="0" t="0"/>
            <a:stretch/>
          </p:blipFill>
          <p:spPr>
            <a:xfrm>
              <a:off x="3172047" y="3015978"/>
              <a:ext cx="1473447" cy="1473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" id="169" name="Google Shape;169;p25"/>
            <p:cNvPicPr preferRelativeResize="0"/>
            <p:nvPr/>
          </p:nvPicPr>
          <p:blipFill rotWithShape="1">
            <a:blip r:embed="rId5">
              <a:alphaModFix amt="65000"/>
            </a:blip>
            <a:srcRect b="0" l="0" r="0" t="0"/>
            <a:stretch/>
          </p:blipFill>
          <p:spPr>
            <a:xfrm>
              <a:off x="2306748" y="2580880"/>
              <a:ext cx="941938" cy="9419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34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75" name="Google Shape;275;p34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76" name="Google Shape;276;p34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77" name="Google Shape;277;p34"/>
          <p:cNvSpPr txBox="1"/>
          <p:nvPr/>
        </p:nvSpPr>
        <p:spPr>
          <a:xfrm>
            <a:off x="0" y="675508"/>
            <a:ext cx="12192000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Percentage of Contributing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Factors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Causing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During Accidents (2013 - 2018)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78" name="Google Shape;278;p34"/>
          <p:cNvPicPr preferRelativeResize="0"/>
          <p:nvPr/>
        </p:nvPicPr>
        <p:blipFill/>
        <p:spPr>
          <a:xfrm>
            <a:off x="2379513" y="1163400"/>
            <a:ext cx="7432975" cy="5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p35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84" name="Google Shape;284;p35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5" name="Google Shape;285;p35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86" name="Google Shape;286;p35"/>
          <p:cNvSpPr txBox="1"/>
          <p:nvPr/>
        </p:nvSpPr>
        <p:spPr>
          <a:xfrm>
            <a:off x="0" y="67550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Caused by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Electronics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Phones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Accidents (2013 - 2018)</a:t>
            </a:r>
            <a:endParaRPr b="0" i="0" sz="2500" u="none" cap="none" strike="noStrike">
              <a:solidFill>
                <a:srgbClr val="C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146775"/>
            <a:ext cx="5760574" cy="34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4100" y="2146775"/>
            <a:ext cx="5760576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5"/>
          <p:cNvSpPr txBox="1"/>
          <p:nvPr/>
        </p:nvSpPr>
        <p:spPr>
          <a:xfrm>
            <a:off x="228600" y="1617825"/>
            <a:ext cx="5621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Cyclist | Pedestrian | Motorist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6192275" y="1689875"/>
            <a:ext cx="5760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36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96" name="Google Shape;296;p36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Contrib. Factors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98" name="Google Shape;298;p36"/>
          <p:cNvSpPr txBox="1"/>
          <p:nvPr/>
        </p:nvSpPr>
        <p:spPr>
          <a:xfrm>
            <a:off x="0" y="675508"/>
            <a:ext cx="12192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Motorist </a:t>
            </a:r>
            <a:r>
              <a:rPr b="1" i="0" lang="en-US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Caused by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Alcohol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Drugs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Prescription Medication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(2013 - 2018)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C00000"/>
              </a:solidFill>
              <a:latin typeface="Aharoni"/>
              <a:ea typeface="Aharoni"/>
              <a:cs typeface="Aharoni"/>
              <a:sym typeface="Aharoni"/>
            </a:endParaRPr>
          </a:p>
        </p:txBody>
      </p:sp>
      <p:pic>
        <p:nvPicPr>
          <p:cNvPr id="299" name="Google Shape;299;p36"/>
          <p:cNvPicPr preferRelativeResize="0"/>
          <p:nvPr/>
        </p:nvPicPr>
        <p:blipFill/>
        <p:spPr>
          <a:xfrm>
            <a:off x="382525" y="2061987"/>
            <a:ext cx="5751576" cy="341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6425" y="2044800"/>
            <a:ext cx="5586973" cy="34113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382525" y="1689875"/>
            <a:ext cx="5271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 Killed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6310299" y="1624275"/>
            <a:ext cx="53580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haroni"/>
                <a:ea typeface="Aharoni"/>
                <a:cs typeface="Aharoni"/>
                <a:sym typeface="Aharoni"/>
              </a:rPr>
              <a:t>Motorist Injured</a:t>
            </a:r>
            <a:endParaRPr b="0" i="0" sz="1800" u="none" cap="none" strike="noStrike">
              <a:solidFill>
                <a:schemeClr val="folHlink"/>
              </a:solidFill>
              <a:latin typeface="Aharoni"/>
              <a:ea typeface="Aharoni"/>
              <a:cs typeface="Aharoni"/>
              <a:sym typeface="Aharon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08" name="Google Shape;308;p37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9" name="Google Shape;309;p3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10" name="Google Shape;3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300" y="712475"/>
            <a:ext cx="10007600" cy="59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8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16" name="Google Shape;316;p38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38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989" y="785275"/>
            <a:ext cx="5095386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00" y="704450"/>
            <a:ext cx="5919336" cy="28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1725" y="3695700"/>
            <a:ext cx="6678951" cy="295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39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26" name="Google Shape;326;p39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7" name="Google Shape;327;p39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29400"/>
            <a:ext cx="5981700" cy="36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/>
        <p:spPr>
          <a:xfrm>
            <a:off x="6286500" y="1229400"/>
            <a:ext cx="5753101" cy="36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4" name="Google Shape;334;p40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35" name="Google Shape;335;p40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Boroughs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6" name="Google Shape;336;p40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163" y="1077000"/>
            <a:ext cx="10013882" cy="54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idx="1" type="body"/>
          </p:nvPr>
        </p:nvSpPr>
        <p:spPr>
          <a:xfrm>
            <a:off x="5183200" y="987425"/>
            <a:ext cx="6172200" cy="54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Statistical method: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b="1" lang="en-US" sz="2800">
                <a:solidFill>
                  <a:srgbClr val="FF0000"/>
                </a:solidFill>
              </a:rPr>
              <a:t>Random Forest Classifier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Show the relative importance of the studied variables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/>
              <a:t>Person &gt;&gt; Road &gt; Weather &gt; Vehicle</a:t>
            </a:r>
            <a:endParaRPr/>
          </a:p>
        </p:txBody>
      </p:sp>
      <p:sp>
        <p:nvSpPr>
          <p:cNvPr id="343" name="Google Shape;343;p41"/>
          <p:cNvSpPr txBox="1"/>
          <p:nvPr>
            <p:ph idx="2" type="body"/>
          </p:nvPr>
        </p:nvSpPr>
        <p:spPr>
          <a:xfrm>
            <a:off x="839800" y="1151000"/>
            <a:ext cx="3932100" cy="5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2400">
                <a:solidFill>
                  <a:srgbClr val="000000"/>
                </a:solidFill>
              </a:rPr>
              <a:t>Q: How to model the crash data and build a model that predict the type of collision based on information collected from accident reports?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 sz="1800">
                <a:solidFill>
                  <a:srgbClr val="000000"/>
                </a:solidFill>
              </a:rPr>
              <a:t>Programming: Python, Jupyter Notebook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344" name="Google Shape;344;p41"/>
          <p:cNvCxnSpPr/>
          <p:nvPr/>
        </p:nvCxnSpPr>
        <p:spPr>
          <a:xfrm>
            <a:off x="8442664" y="522898"/>
            <a:ext cx="374933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45" name="Google Shape;345;p41"/>
          <p:cNvSpPr txBox="1"/>
          <p:nvPr/>
        </p:nvSpPr>
        <p:spPr>
          <a:xfrm>
            <a:off x="228600" y="148555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 Exploration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6" name="Google Shape;346;p41"/>
          <p:cNvCxnSpPr/>
          <p:nvPr/>
        </p:nvCxnSpPr>
        <p:spPr>
          <a:xfrm>
            <a:off x="0" y="522898"/>
            <a:ext cx="372862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051" y="2259599"/>
            <a:ext cx="6000473" cy="201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idx="2" type="body"/>
          </p:nvPr>
        </p:nvSpPr>
        <p:spPr>
          <a:xfrm>
            <a:off x="839800" y="1111925"/>
            <a:ext cx="3932100" cy="4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5"/>
              <a:buNone/>
            </a:pPr>
            <a:r>
              <a:rPr b="1" lang="en-US" sz="2405"/>
              <a:t>Statistical method: 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5"/>
              <a:buNone/>
            </a:pPr>
            <a:r>
              <a:rPr b="1" lang="en-US" sz="2405">
                <a:solidFill>
                  <a:srgbClr val="FF0000"/>
                </a:solidFill>
              </a:rPr>
              <a:t>Multinomial </a:t>
            </a:r>
            <a:r>
              <a:rPr b="1" lang="en-US" sz="2405">
                <a:solidFill>
                  <a:srgbClr val="FF0000"/>
                </a:solidFill>
              </a:rPr>
              <a:t>Logistic Regression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b="1" lang="en-US" sz="1800"/>
              <a:t>Model 1: 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b="1" lang="en-US" sz="1800"/>
              <a:t>Collision Type ~ </a:t>
            </a:r>
            <a:r>
              <a:rPr b="1" i="1" lang="en-US" sz="1800"/>
              <a:t>f</a:t>
            </a:r>
            <a:r>
              <a:rPr b="1" lang="en-US" sz="1800"/>
              <a:t> (Person)</a:t>
            </a:r>
            <a:endParaRPr b="1"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400"/>
              <a:t>Score = 0.37</a:t>
            </a:r>
            <a:endParaRPr sz="14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rPr b="1" lang="en-US" sz="1800"/>
              <a:t>Model 2: </a:t>
            </a:r>
            <a:endParaRPr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b="1" lang="en-US" sz="1800"/>
              <a:t>Collision Type ~ </a:t>
            </a:r>
            <a:r>
              <a:rPr b="1" i="1" lang="en-US" sz="1800"/>
              <a:t>f</a:t>
            </a:r>
            <a:r>
              <a:rPr b="1" lang="en-US" sz="1800"/>
              <a:t> (Person, Vehicle, Road, Weather)</a:t>
            </a:r>
            <a:endParaRPr b="1" sz="1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en-US" sz="1400"/>
              <a:t>Score = 0.42 </a:t>
            </a:r>
            <a:endParaRPr sz="1400"/>
          </a:p>
        </p:txBody>
      </p:sp>
      <p:cxnSp>
        <p:nvCxnSpPr>
          <p:cNvPr id="353" name="Google Shape;353;p42"/>
          <p:cNvCxnSpPr/>
          <p:nvPr/>
        </p:nvCxnSpPr>
        <p:spPr>
          <a:xfrm>
            <a:off x="8460419" y="522898"/>
            <a:ext cx="373158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54" name="Google Shape;354;p42"/>
          <p:cNvSpPr txBox="1"/>
          <p:nvPr/>
        </p:nvSpPr>
        <p:spPr>
          <a:xfrm>
            <a:off x="228600" y="193252"/>
            <a:ext cx="117348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Modeling Exploration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5" name="Google Shape;355;p42"/>
          <p:cNvCxnSpPr/>
          <p:nvPr/>
        </p:nvCxnSpPr>
        <p:spPr>
          <a:xfrm>
            <a:off x="106532" y="522898"/>
            <a:ext cx="35269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900" y="1396550"/>
            <a:ext cx="6134326" cy="41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/>
        </p:nvSpPr>
        <p:spPr>
          <a:xfrm>
            <a:off x="457200" y="893200"/>
            <a:ext cx="11175900" cy="59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●"/>
            </a:pP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Safety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of</a:t>
            </a:r>
            <a:r>
              <a:rPr b="1"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pedestrians and cyclists have been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improving</a:t>
            </a: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 2013 - 2019. </a:t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●"/>
            </a:pPr>
            <a:r>
              <a:rPr i="0" lang="en-US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trend of cyclist injuries has improved significantly.</a:t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considering all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accidents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that have caused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the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3</a:t>
            </a:r>
            <a:r>
              <a:rPr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contributing factors are: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failure to yield right-of-way, driver distraction and traffic control disregard.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When comparing the contribution of general electronics and cell phones to injuries and deaths; general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electronics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caused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over 100 injuries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between 2013 and 2015.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Since 2016 the number of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caused by electronics 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have been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declining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Cell phone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injuries have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slowly increased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since 2015.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Comparing alcohol, illegal drugs, and prescription medications in accidents involving the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motorist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;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alcohol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has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caused most injuries over the years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 On the other hand,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prescription medications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injuries have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decreased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significantly since </a:t>
            </a:r>
            <a:r>
              <a:rPr lang="en-US" sz="2000">
                <a:latin typeface="Quattrocento Sans"/>
                <a:ea typeface="Quattrocento Sans"/>
                <a:cs typeface="Quattrocento Sans"/>
                <a:sym typeface="Quattrocento Sans"/>
              </a:rPr>
              <a:t>2016.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Highly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dense areas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darkness results in the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highest injuries and deaths.</a:t>
            </a:r>
            <a:endParaRPr b="1" sz="20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methodology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confirms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results that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person-related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variables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are the </a:t>
            </a:r>
            <a:r>
              <a:rPr b="1" lang="en-US" sz="20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top contributing factors in accidents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●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Person-, Road-, Weather-, and Vehicle-related variables relatively contribute 80%, 8%, 7%, and 4%, respectively, to the traffic crashes.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63" name="Google Shape;363;p43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64" name="Google Shape;364;p43"/>
          <p:cNvSpPr txBox="1"/>
          <p:nvPr/>
        </p:nvSpPr>
        <p:spPr>
          <a:xfrm>
            <a:off x="228600" y="19050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5" name="Google Shape;365;p43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1735016" y="1969456"/>
            <a:ext cx="9144000" cy="3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Century Gothic"/>
              <a:buNone/>
            </a:pPr>
            <a:r>
              <a:rPr lang="en-US" sz="4000">
                <a:solidFill>
                  <a:srgbClr val="595959"/>
                </a:solidFill>
              </a:rPr>
              <a:t>Adriana Kopf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Olga Roginkin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Shivang Patel</a:t>
            </a:r>
            <a:br>
              <a:rPr lang="en-US" sz="4000">
                <a:solidFill>
                  <a:srgbClr val="595959"/>
                </a:solidFill>
              </a:rPr>
            </a:br>
            <a:r>
              <a:rPr lang="en-US" sz="4000">
                <a:solidFill>
                  <a:srgbClr val="595959"/>
                </a:solidFill>
              </a:rPr>
              <a:t>Usama Ali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1735016" y="721401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97E"/>
              </a:buClr>
              <a:buSzPts val="6000"/>
              <a:buFont typeface="Century Gothic"/>
              <a:buNone/>
            </a:pPr>
            <a:r>
              <a:rPr b="1" i="0" lang="en-US" sz="6000" u="none" cap="none" strike="noStrike">
                <a:solidFill>
                  <a:srgbClr val="00497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Team Members:</a:t>
            </a:r>
            <a:endParaRPr b="0" i="0" sz="6000" u="none" cap="none" strike="noStrike">
              <a:solidFill>
                <a:srgbClr val="00497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913" l="0" r="0" t="9284"/>
          <a:stretch/>
        </p:blipFill>
        <p:spPr>
          <a:xfrm>
            <a:off x="969450" y="2160750"/>
            <a:ext cx="5019300" cy="30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44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372" name="Google Shape;372;p44"/>
          <p:cNvSpPr txBox="1"/>
          <p:nvPr/>
        </p:nvSpPr>
        <p:spPr>
          <a:xfrm>
            <a:off x="228600" y="190500"/>
            <a:ext cx="11734800" cy="4431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Deployment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" name="Google Shape;373;p44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374" name="Google Shape;374;p44"/>
          <p:cNvSpPr txBox="1"/>
          <p:nvPr/>
        </p:nvSpPr>
        <p:spPr>
          <a:xfrm>
            <a:off x="3054376" y="966100"/>
            <a:ext cx="676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https://nyc-traffic-accidents.github.io</a:t>
            </a:r>
            <a:endParaRPr b="1" i="0" sz="30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75" name="Google Shape;375;p44"/>
          <p:cNvPicPr preferRelativeResize="0"/>
          <p:nvPr/>
        </p:nvPicPr>
        <p:blipFill rotWithShape="1">
          <a:blip r:embed="rId5">
            <a:alphaModFix/>
          </a:blip>
          <a:srcRect b="11560" l="-80" r="80" t="9256"/>
          <a:stretch/>
        </p:blipFill>
        <p:spPr>
          <a:xfrm>
            <a:off x="6568800" y="2186700"/>
            <a:ext cx="4672151" cy="31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7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181" name="Google Shape;181;p27"/>
          <p:cNvSpPr txBox="1"/>
          <p:nvPr/>
        </p:nvSpPr>
        <p:spPr>
          <a:xfrm>
            <a:off x="140925" y="190500"/>
            <a:ext cx="11822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2" name="Google Shape;182;p27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83" name="Google Shape;183;p27"/>
          <p:cNvSpPr/>
          <p:nvPr/>
        </p:nvSpPr>
        <p:spPr>
          <a:xfrm>
            <a:off x="6816970" y="2305685"/>
            <a:ext cx="1371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CONTRIBUTING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27"/>
          <p:cNvGrpSpPr/>
          <p:nvPr/>
        </p:nvGrpSpPr>
        <p:grpSpPr>
          <a:xfrm>
            <a:off x="1965325" y="2038025"/>
            <a:ext cx="2497800" cy="2294677"/>
            <a:chOff x="1178325" y="2072100"/>
            <a:chExt cx="2497800" cy="2294677"/>
          </a:xfrm>
        </p:grpSpPr>
        <p:sp>
          <p:nvSpPr>
            <p:cNvPr id="185" name="Google Shape;185;p27"/>
            <p:cNvSpPr/>
            <p:nvPr/>
          </p:nvSpPr>
          <p:spPr>
            <a:xfrm>
              <a:off x="1178325" y="2072100"/>
              <a:ext cx="2497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1" i="0" lang="en-US" sz="2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GENERAL</a:t>
              </a:r>
              <a:endPara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1412685" y="2904838"/>
              <a:ext cx="2000542" cy="1461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Lorem ipsum dolor sit amet, consectetur adipiscing elit, sed do eiusmod tempor incididunt ut labore et dolore magna aliqua.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27"/>
          <p:cNvGrpSpPr/>
          <p:nvPr/>
        </p:nvGrpSpPr>
        <p:grpSpPr>
          <a:xfrm>
            <a:off x="9640838" y="1257055"/>
            <a:ext cx="2284286" cy="4765854"/>
            <a:chOff x="3673108" y="1398010"/>
            <a:chExt cx="2497852" cy="4336142"/>
          </a:xfrm>
        </p:grpSpPr>
        <p:sp>
          <p:nvSpPr>
            <p:cNvPr id="188" name="Google Shape;188;p27"/>
            <p:cNvSpPr/>
            <p:nvPr/>
          </p:nvSpPr>
          <p:spPr>
            <a:xfrm rot="5400000">
              <a:off x="2753963" y="2317155"/>
              <a:ext cx="4336142" cy="2497852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4155322" y="2072089"/>
              <a:ext cx="1552509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3673233" y="2749361"/>
              <a:ext cx="2389200" cy="221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Char char="●"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How to model the crash data and build a model that predict the type of collision based on information collected from accident reports?</a:t>
              </a:r>
              <a:endParaRPr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7"/>
          <p:cNvGrpSpPr/>
          <p:nvPr/>
        </p:nvGrpSpPr>
        <p:grpSpPr>
          <a:xfrm>
            <a:off x="7356601" y="1257018"/>
            <a:ext cx="2284338" cy="4765917"/>
            <a:chOff x="3673150" y="1398010"/>
            <a:chExt cx="2497909" cy="4336200"/>
          </a:xfrm>
        </p:grpSpPr>
        <p:sp>
          <p:nvSpPr>
            <p:cNvPr id="192" name="Google Shape;192;p27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0C82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3835259" y="2072091"/>
              <a:ext cx="2335800" cy="7386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BOROUGH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3673150" y="2629797"/>
              <a:ext cx="2497800" cy="26829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What were the major causes of accidents?</a:t>
              </a:r>
              <a:endParaRPr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45720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When did accidents occur?</a:t>
              </a:r>
              <a:endParaRPr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45720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Where specifically does accidents happen?</a:t>
              </a:r>
              <a:endParaRPr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27"/>
          <p:cNvGrpSpPr/>
          <p:nvPr/>
        </p:nvGrpSpPr>
        <p:grpSpPr>
          <a:xfrm>
            <a:off x="5072361" y="1257018"/>
            <a:ext cx="2284275" cy="4765917"/>
            <a:chOff x="3673160" y="1398010"/>
            <a:chExt cx="2497841" cy="4336200"/>
          </a:xfrm>
        </p:grpSpPr>
        <p:sp>
          <p:nvSpPr>
            <p:cNvPr id="196" name="Google Shape;196;p27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3673201" y="2072091"/>
              <a:ext cx="24978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CONTRIBUTING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FACTORS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3673201" y="2894809"/>
              <a:ext cx="2383200" cy="19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Char char="●"/>
              </a:pPr>
              <a:r>
                <a:rPr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How do electronics, cell phones, and drugs have been affecting the accidents over the years?</a:t>
              </a:r>
              <a:endParaRPr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27"/>
          <p:cNvGrpSpPr/>
          <p:nvPr/>
        </p:nvGrpSpPr>
        <p:grpSpPr>
          <a:xfrm>
            <a:off x="2788100" y="1257018"/>
            <a:ext cx="2284249" cy="4765917"/>
            <a:chOff x="3589824" y="1398010"/>
            <a:chExt cx="2497812" cy="4336200"/>
          </a:xfrm>
        </p:grpSpPr>
        <p:sp>
          <p:nvSpPr>
            <p:cNvPr id="200" name="Google Shape;200;p27"/>
            <p:cNvSpPr/>
            <p:nvPr/>
          </p:nvSpPr>
          <p:spPr>
            <a:xfrm rot="5400000">
              <a:off x="2670636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0C829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4155322" y="2072089"/>
              <a:ext cx="1552500" cy="7386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SAFETY TRENDS</a:t>
              </a:r>
              <a:endPara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3589824" y="2685479"/>
              <a:ext cx="2497800" cy="2031900"/>
            </a:xfrm>
            <a:prstGeom prst="rect">
              <a:avLst/>
            </a:prstGeom>
            <a:solidFill>
              <a:srgbClr val="0C829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457200" marR="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r>
                <a:rPr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Are New York City pedestrians and cyclists safer today then they were in 2013?</a:t>
              </a:r>
              <a:endParaRPr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7"/>
          <p:cNvGrpSpPr/>
          <p:nvPr/>
        </p:nvGrpSpPr>
        <p:grpSpPr>
          <a:xfrm>
            <a:off x="503850" y="1257018"/>
            <a:ext cx="2284249" cy="4765917"/>
            <a:chOff x="3673148" y="1398010"/>
            <a:chExt cx="2497812" cy="4336200"/>
          </a:xfrm>
        </p:grpSpPr>
        <p:sp>
          <p:nvSpPr>
            <p:cNvPr id="204" name="Google Shape;204;p27"/>
            <p:cNvSpPr/>
            <p:nvPr/>
          </p:nvSpPr>
          <p:spPr>
            <a:xfrm rot="5400000">
              <a:off x="2753960" y="2317210"/>
              <a:ext cx="4336200" cy="2497800"/>
            </a:xfrm>
            <a:prstGeom prst="trapezoid">
              <a:avLst>
                <a:gd fmla="val 25000" name="adj"/>
              </a:avLst>
            </a:prstGeom>
            <a:solidFill>
              <a:srgbClr val="CA7A0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950704" y="2072091"/>
              <a:ext cx="19995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rgbClr val="F3F3F3"/>
                  </a:solidFill>
                </a:rPr>
                <a:t>OBJECTIVE</a:t>
              </a:r>
              <a:endParaRPr b="1" i="0" sz="2000" u="none" cap="none" strike="noStrike">
                <a:solidFill>
                  <a:srgbClr val="F3F3F3"/>
                </a:solidFill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3673148" y="2629797"/>
              <a:ext cx="2497800" cy="269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342900" lvl="0" marL="457200" rtl="0" algn="l">
                <a:lnSpc>
                  <a:spcPct val="11875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Char char="●"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Better understand safety issues, factors that contribute to accidents, and model such a relationship.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228600" y="878850"/>
            <a:ext cx="11277000" cy="5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Char char="●"/>
            </a:pPr>
            <a:r>
              <a:rPr b="1" lang="en-US" sz="2400">
                <a:solidFill>
                  <a:srgbClr val="000000"/>
                </a:solidFill>
              </a:rPr>
              <a:t>NYC DOT Open Data (Accident Data Registered by DOT 2013-present)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https://data.cityofnewyork.us/Public-Safety/NYPD-Motor-Vehicle-Collisions/h9gi-nx95/data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 sz="2400">
                <a:solidFill>
                  <a:srgbClr val="000000"/>
                </a:solidFill>
              </a:rPr>
              <a:t>NYC DOT Open Data (Cycling Data, DOT 2013-present) </a:t>
            </a: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https://www1.nyc.gov/html/dot/html/about/datafeeds.shtml#vision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Quattrocento Sans"/>
              <a:buChar char="●"/>
            </a:pPr>
            <a:r>
              <a:rPr b="1" lang="en-US" sz="2400">
                <a:solidFill>
                  <a:srgbClr val="000000"/>
                </a:solidFill>
              </a:rPr>
              <a:t>Transportation Alternatives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5"/>
              </a:rPr>
              <a:t>http://transalt.org/downloads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b="1" lang="en-US" sz="2400">
                <a:solidFill>
                  <a:srgbClr val="000000"/>
                </a:solidFill>
              </a:rPr>
              <a:t>Modeling Exploration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uFill>
                  <a:noFill/>
                </a:uFill>
                <a:hlinkClick r:id="rId6"/>
              </a:rPr>
              <a:t>https://opendata.maryland.gov/Public-Safety/Maryland-Statewide-Vehicle-Crashes-CY2016-Quarter-/c6gu-mkbk</a:t>
            </a:r>
            <a:endParaRPr b="1"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12" name="Google Shape;212;p28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13" name="Google Shape;213;p28"/>
          <p:cNvSpPr txBox="1"/>
          <p:nvPr/>
        </p:nvSpPr>
        <p:spPr>
          <a:xfrm>
            <a:off x="228600" y="190500"/>
            <a:ext cx="117348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Sources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14" name="Google Shape;214;p28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13582" l="-74" r="74" t="9360"/>
          <a:stretch/>
        </p:blipFill>
        <p:spPr>
          <a:xfrm>
            <a:off x="831850" y="762977"/>
            <a:ext cx="10528300" cy="557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9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21" name="Google Shape;221;p29"/>
          <p:cNvSpPr txBox="1"/>
          <p:nvPr/>
        </p:nvSpPr>
        <p:spPr>
          <a:xfrm>
            <a:off x="228600" y="190500"/>
            <a:ext cx="11734800" cy="886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Sample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2" name="Google Shape;222;p29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Google Shape;227;p30"/>
          <p:cNvCxnSpPr/>
          <p:nvPr/>
        </p:nvCxnSpPr>
        <p:spPr>
          <a:xfrm>
            <a:off x="8105775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28" name="Google Shape;228;p30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9" name="Google Shape;229;p30"/>
          <p:cNvCxnSpPr/>
          <p:nvPr/>
        </p:nvCxnSpPr>
        <p:spPr>
          <a:xfrm>
            <a:off x="0" y="522898"/>
            <a:ext cx="408622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0" l="0" r="0" t="12195"/>
          <a:stretch/>
        </p:blipFill>
        <p:spPr>
          <a:xfrm>
            <a:off x="381900" y="1388050"/>
            <a:ext cx="11428205" cy="52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152400" y="737700"/>
            <a:ext cx="118110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Safety Measures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Implemented in NYC to Address Cyclist Safety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1"/>
          <p:cNvCxnSpPr/>
          <p:nvPr/>
        </p:nvCxnSpPr>
        <p:spPr>
          <a:xfrm flipH="1" rot="10800000">
            <a:off x="8993025" y="522875"/>
            <a:ext cx="31992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238" name="Google Shape;238;p31"/>
          <p:cNvCxnSpPr/>
          <p:nvPr/>
        </p:nvCxnSpPr>
        <p:spPr>
          <a:xfrm>
            <a:off x="0" y="522898"/>
            <a:ext cx="3263100" cy="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700" y="852600"/>
            <a:ext cx="10271200" cy="5367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1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41" name="Google Shape;241;p31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2" name="Google Shape;242;p31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43" name="Google Shape;243;p31"/>
          <p:cNvSpPr txBox="1"/>
          <p:nvPr/>
        </p:nvSpPr>
        <p:spPr>
          <a:xfrm>
            <a:off x="152400" y="737700"/>
            <a:ext cx="11340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2"/>
          <p:cNvPicPr preferRelativeResize="0"/>
          <p:nvPr/>
        </p:nvPicPr>
        <p:blipFill rotWithShape="1">
          <a:blip r:embed="rId3">
            <a:alphaModFix/>
          </a:blip>
          <a:srcRect b="0" l="0" r="0" t="7278"/>
          <a:stretch/>
        </p:blipFill>
        <p:spPr>
          <a:xfrm>
            <a:off x="960475" y="1276350"/>
            <a:ext cx="10271050" cy="5162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2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51" name="Google Shape;251;p32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2" name="Google Shape;252;p32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53" name="Google Shape;253;p32"/>
          <p:cNvSpPr txBox="1"/>
          <p:nvPr/>
        </p:nvSpPr>
        <p:spPr>
          <a:xfrm>
            <a:off x="152400" y="737700"/>
            <a:ext cx="119337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Monthly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Rydership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2013 - 2019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/>
        </p:nvSpPr>
        <p:spPr>
          <a:xfrm>
            <a:off x="1746350" y="7034450"/>
            <a:ext cx="117348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Cycling Injuries and Deaths, </a:t>
            </a:r>
            <a:endParaRPr b="1" i="0" sz="30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rPr b="1" i="0" lang="en-US" sz="3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2013 - 2019 Trend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 b="0" l="0" r="0" t="8449"/>
          <a:stretch/>
        </p:blipFill>
        <p:spPr>
          <a:xfrm>
            <a:off x="468600" y="1399425"/>
            <a:ext cx="8816425" cy="53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/>
        </p:nvSpPr>
        <p:spPr>
          <a:xfrm>
            <a:off x="9763450" y="1864475"/>
            <a:ext cx="1609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Deaths are Trending Down</a:t>
            </a:r>
            <a:endParaRPr b="0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9763450" y="3909975"/>
            <a:ext cx="19890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Injuries are Trending Down</a:t>
            </a:r>
            <a:endParaRPr b="0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8275225" y="2121550"/>
            <a:ext cx="1269000" cy="52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8275225" y="4315950"/>
            <a:ext cx="1269000" cy="525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33"/>
          <p:cNvCxnSpPr/>
          <p:nvPr/>
        </p:nvCxnSpPr>
        <p:spPr>
          <a:xfrm>
            <a:off x="8105775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266" name="Google Shape;266;p33"/>
          <p:cNvSpPr txBox="1"/>
          <p:nvPr/>
        </p:nvSpPr>
        <p:spPr>
          <a:xfrm>
            <a:off x="228600" y="89725"/>
            <a:ext cx="11734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Century Gothic"/>
              <a:buNone/>
            </a:pPr>
            <a:r>
              <a:t/>
            </a:r>
            <a:endParaRPr b="0" i="0" sz="24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>
            <a:off x="0" y="522898"/>
            <a:ext cx="40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268" name="Google Shape;268;p33"/>
          <p:cNvSpPr txBox="1"/>
          <p:nvPr/>
        </p:nvSpPr>
        <p:spPr>
          <a:xfrm>
            <a:off x="152400" y="737700"/>
            <a:ext cx="119760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Cycling Injuries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Deaths, </a:t>
            </a:r>
            <a:r>
              <a:rPr b="1" i="0" lang="en-US" sz="2400" u="none" cap="none" strike="noStrike">
                <a:latin typeface="Quattrocento Sans"/>
                <a:ea typeface="Quattrocento Sans"/>
                <a:cs typeface="Quattrocento Sans"/>
                <a:sym typeface="Quattrocento Sans"/>
              </a:rPr>
              <a:t>per 1000 cyclists</a:t>
            </a:r>
            <a:endParaRPr b="1" i="0" sz="2400" u="none" cap="none" strike="noStrike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0" y="0"/>
            <a:ext cx="121920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Trends</a:t>
            </a:r>
            <a:br>
              <a:rPr b="0" i="0" lang="en-US" sz="3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3200" u="none" cap="none" strike="noStrik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ustom 73">
      <a:dk1>
        <a:srgbClr val="000000"/>
      </a:dk1>
      <a:lt1>
        <a:srgbClr val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73">
      <a:dk1>
        <a:srgbClr val="000000"/>
      </a:dk1>
      <a:lt1>
        <a:srgbClr val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